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63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</p:sldIdLst>
  <p:sldSz cy="5143500" cx="9144000"/>
  <p:notesSz cx="6858000" cy="9144000"/>
  <p:embeddedFontLst>
    <p:embeddedFont>
      <p:font typeface="Raleway"/>
      <p:regular r:id="rId16"/>
      <p:bold r:id="rId17"/>
      <p:italic r:id="rId18"/>
      <p:boldItalic r:id="rId19"/>
    </p:embeddedFont>
    <p:embeddedFont>
      <p:font typeface="Lato"/>
      <p:regular r:id="rId20"/>
      <p:bold r:id="rId21"/>
      <p:italic r:id="rId22"/>
      <p:boldItalic r:id="rId23"/>
    </p:embeddedFont>
    <p:embeddedFont>
      <p:font typeface="Montserrat"/>
      <p:regular r:id="rId24"/>
      <p:bold r:id="rId25"/>
      <p:italic r:id="rId26"/>
      <p:boldItalic r:id="rId27"/>
    </p:embeddedFont>
    <p:embeddedFont>
      <p:font typeface="Raleway Thin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Lato-regular.fntdata"/><Relationship Id="rId22" Type="http://schemas.openxmlformats.org/officeDocument/2006/relationships/font" Target="fonts/Lato-italic.fntdata"/><Relationship Id="rId21" Type="http://schemas.openxmlformats.org/officeDocument/2006/relationships/font" Target="fonts/Lato-bold.fntdata"/><Relationship Id="rId24" Type="http://schemas.openxmlformats.org/officeDocument/2006/relationships/font" Target="fonts/Montserrat-regular.fntdata"/><Relationship Id="rId23" Type="http://schemas.openxmlformats.org/officeDocument/2006/relationships/font" Target="fonts/La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Montserrat-italic.fntdata"/><Relationship Id="rId25" Type="http://schemas.openxmlformats.org/officeDocument/2006/relationships/font" Target="fonts/Montserrat-bold.fntdata"/><Relationship Id="rId28" Type="http://schemas.openxmlformats.org/officeDocument/2006/relationships/font" Target="fonts/RalewayThin-regular.fntdata"/><Relationship Id="rId27" Type="http://schemas.openxmlformats.org/officeDocument/2006/relationships/font" Target="fonts/Montserrat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Thin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Thin-boldItalic.fntdata"/><Relationship Id="rId30" Type="http://schemas.openxmlformats.org/officeDocument/2006/relationships/font" Target="fonts/RalewayThin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Raleway-bold.fntdata"/><Relationship Id="rId16" Type="http://schemas.openxmlformats.org/officeDocument/2006/relationships/font" Target="fonts/Raleway-regular.fntdata"/><Relationship Id="rId19" Type="http://schemas.openxmlformats.org/officeDocument/2006/relationships/font" Target="fonts/Raleway-boldItalic.fntdata"/><Relationship Id="rId18" Type="http://schemas.openxmlformats.org/officeDocument/2006/relationships/font" Target="fonts/Raleway-italic.fntdata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25f6af9dd6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25f6af9dd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g1d9c67055b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2" name="Google Shape;202;g1d9c67055b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251622d556_0_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251622d556_0_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d9c67055b_0_1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d9c67055b_0_1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ec8baf70af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ec8baf70af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5430e6bdd_5_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5430e6bdd_5_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51d9112ad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51d9112ad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251d9165c2_0_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251d9165c2_0_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25430e6bdd_5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25430e6bdd_5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246ee7dff8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246ee7dff8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png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3" name="Google Shape;13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4" name="Google Shape;14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11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92" name="Google Shape;92;p11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93" name="Google Shape;93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94" name="Google Shape;94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95" name="Google Shape;95;p11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96" name="Google Shape;96;p11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97" name="Google Shape;97;p11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98" name="Google Shape;98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SECTION_TITLE_AND_DESCRIPTION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Side view of hands writing in a notebook at a cafe" id="100" name="Google Shape;100;p12"/>
          <p:cNvPicPr preferRelativeResize="0"/>
          <p:nvPr/>
        </p:nvPicPr>
        <p:blipFill rotWithShape="1">
          <a:blip r:embed="rId2">
            <a:alphaModFix/>
          </a:blip>
          <a:srcRect b="26446" l="9050" r="54351" t="12064"/>
          <a:stretch/>
        </p:blipFill>
        <p:spPr>
          <a:xfrm>
            <a:off x="1" y="-50"/>
            <a:ext cx="4572000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101" name="Google Shape;101;p12"/>
          <p:cNvSpPr/>
          <p:nvPr/>
        </p:nvSpPr>
        <p:spPr>
          <a:xfrm>
            <a:off x="1650" y="0"/>
            <a:ext cx="45687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02" name="Google Shape;102;p1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03" name="Google Shape;103;p1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05" name="Google Shape;105;p1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6" name="Google Shape;106;p12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07" name="Google Shape;107;p12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08" name="Google Shape;108;p12"/>
          <p:cNvSpPr txBox="1"/>
          <p:nvPr>
            <p:ph idx="12" type="sldNum"/>
          </p:nvPr>
        </p:nvSpPr>
        <p:spPr>
          <a:xfrm>
            <a:off x="8536300" y="474985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 2">
  <p:cSld name="SECTION_TITLE_AND_DESCRIPTION_1_2"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3"/>
          <p:cNvPicPr preferRelativeResize="0"/>
          <p:nvPr/>
        </p:nvPicPr>
        <p:blipFill rotWithShape="1">
          <a:blip r:embed="rId2">
            <a:alphaModFix/>
          </a:blip>
          <a:srcRect b="0" l="31883" r="25713" t="8096"/>
          <a:stretch/>
        </p:blipFill>
        <p:spPr>
          <a:xfrm>
            <a:off x="0" y="0"/>
            <a:ext cx="457525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3"/>
          <p:cNvSpPr/>
          <p:nvPr/>
        </p:nvSpPr>
        <p:spPr>
          <a:xfrm>
            <a:off x="-75" y="0"/>
            <a:ext cx="4572000" cy="5143500"/>
          </a:xfrm>
          <a:prstGeom prst="rect">
            <a:avLst/>
          </a:prstGeom>
          <a:solidFill>
            <a:srgbClr val="178D7D">
              <a:alpha val="68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2" name="Google Shape;112;p1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13" name="Google Shape;113;p1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15" name="Google Shape;115;p1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6" name="Google Shape;116;p13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None/>
              <a:defRPr sz="1600">
                <a:solidFill>
                  <a:srgbClr val="FFFFFF"/>
                </a:solidFill>
              </a:defRPr>
            </a:lvl9pPr>
          </a:lstStyle>
          <a:p/>
        </p:txBody>
      </p:sp>
      <p:sp>
        <p:nvSpPr>
          <p:cNvPr id="117" name="Google Shape;117;p13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 rtl="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118" name="Google Shape;118;p1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4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121" name="Google Shape;121;p1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3" name="Google Shape;123;p15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124" name="Google Shape;124;p1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5" name="Google Shape;125;p1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26" name="Google Shape;126;p15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7" name="Google Shape;127;p15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28" name="Google Shape;128;p1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 1">
  <p:cSld name="TITLE_1">
    <p:bg>
      <p:bgPr>
        <a:solidFill>
          <a:schemeClr val="lt2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3"/>
          <p:cNvSpPr txBox="1"/>
          <p:nvPr>
            <p:ph type="ctrTitle"/>
          </p:nvPr>
        </p:nvSpPr>
        <p:spPr>
          <a:xfrm>
            <a:off x="729450" y="1322450"/>
            <a:ext cx="3787800" cy="198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None/>
              <a:defRPr sz="4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9" name="Google Shape;19;p3"/>
          <p:cNvSpPr txBox="1"/>
          <p:nvPr>
            <p:ph idx="1" type="subTitle"/>
          </p:nvPr>
        </p:nvSpPr>
        <p:spPr>
          <a:xfrm>
            <a:off x="729595" y="3401500"/>
            <a:ext cx="37878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20" name="Google Shape;20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21" name="Google Shape;21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2" name="Google Shape;22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3"/>
          <p:cNvSpPr/>
          <p:nvPr/>
        </p:nvSpPr>
        <p:spPr>
          <a:xfrm>
            <a:off x="0" y="1"/>
            <a:ext cx="9144000" cy="4671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3"/>
          <p:cNvGrpSpPr/>
          <p:nvPr/>
        </p:nvGrpSpPr>
        <p:grpSpPr>
          <a:xfrm>
            <a:off x="5063224" y="1313339"/>
            <a:ext cx="3459829" cy="2670551"/>
            <a:chOff x="3553042" y="1657806"/>
            <a:chExt cx="3461100" cy="2671532"/>
          </a:xfrm>
        </p:grpSpPr>
        <p:sp>
          <p:nvSpPr>
            <p:cNvPr id="26" name="Google Shape;26;p3"/>
            <p:cNvSpPr/>
            <p:nvPr/>
          </p:nvSpPr>
          <p:spPr>
            <a:xfrm>
              <a:off x="4856024" y="3625653"/>
              <a:ext cx="944700" cy="663300"/>
            </a:xfrm>
            <a:prstGeom prst="trapezoid">
              <a:avLst>
                <a:gd fmla="val 25000" name="adj"/>
              </a:avLst>
            </a:prstGeom>
            <a:solidFill>
              <a:srgbClr val="CCCCCC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>
              <a:off x="4953871" y="3681997"/>
              <a:ext cx="400200" cy="606600"/>
            </a:xfrm>
            <a:prstGeom prst="triangle">
              <a:avLst>
                <a:gd fmla="val 96745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" name="Google Shape;28;p3"/>
            <p:cNvSpPr/>
            <p:nvPr/>
          </p:nvSpPr>
          <p:spPr>
            <a:xfrm>
              <a:off x="4767796" y="3681816"/>
              <a:ext cx="163500" cy="606600"/>
            </a:xfrm>
            <a:prstGeom prst="triangle">
              <a:avLst>
                <a:gd fmla="val 98558" name="adj"/>
              </a:avLst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" name="Google Shape;29;p3"/>
            <p:cNvSpPr/>
            <p:nvPr/>
          </p:nvSpPr>
          <p:spPr>
            <a:xfrm rot="10800000">
              <a:off x="4678237" y="4276102"/>
              <a:ext cx="1210800" cy="45600"/>
            </a:xfrm>
            <a:prstGeom prst="roundRect">
              <a:avLst>
                <a:gd fmla="val 50000" name="adj"/>
              </a:avLst>
            </a:pr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" name="Google Shape;30;p3"/>
            <p:cNvSpPr/>
            <p:nvPr/>
          </p:nvSpPr>
          <p:spPr>
            <a:xfrm rot="10800000">
              <a:off x="4668343" y="4283738"/>
              <a:ext cx="1230600" cy="45600"/>
            </a:xfrm>
            <a:prstGeom prst="roundRect">
              <a:avLst>
                <a:gd fmla="val 50000" name="adj"/>
              </a:avLst>
            </a:prstGeom>
            <a:solidFill>
              <a:srgbClr val="B7B7B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3"/>
            <p:cNvSpPr/>
            <p:nvPr/>
          </p:nvSpPr>
          <p:spPr>
            <a:xfrm>
              <a:off x="4926950" y="3681915"/>
              <a:ext cx="42900" cy="594300"/>
            </a:xfrm>
            <a:prstGeom prst="rect">
              <a:avLst/>
            </a:prstGeom>
            <a:solidFill>
              <a:srgbClr val="999999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3"/>
            <p:cNvSpPr/>
            <p:nvPr/>
          </p:nvSpPr>
          <p:spPr>
            <a:xfrm>
              <a:off x="3553042" y="1674645"/>
              <a:ext cx="3461100" cy="2014500"/>
            </a:xfrm>
            <a:prstGeom prst="roundRect">
              <a:avLst>
                <a:gd fmla="val 1882" name="adj"/>
              </a:avLst>
            </a:prstGeom>
            <a:solidFill>
              <a:srgbClr val="66666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3"/>
            <p:cNvSpPr/>
            <p:nvPr/>
          </p:nvSpPr>
          <p:spPr>
            <a:xfrm>
              <a:off x="3553042" y="1657806"/>
              <a:ext cx="3461100" cy="2014500"/>
            </a:xfrm>
            <a:prstGeom prst="roundRect">
              <a:avLst>
                <a:gd fmla="val 1764" name="adj"/>
              </a:avLst>
            </a:prstGeom>
            <a:solidFill>
              <a:srgbClr val="43434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descr="Component Detail" id="34" name="Google Shape;34;p3"/>
          <p:cNvPicPr preferRelativeResize="0"/>
          <p:nvPr/>
        </p:nvPicPr>
        <p:blipFill rotWithShape="1">
          <a:blip r:embed="rId2">
            <a:alphaModFix/>
          </a:blip>
          <a:srcRect b="25076" l="0" r="0" t="0"/>
          <a:stretch/>
        </p:blipFill>
        <p:spPr>
          <a:xfrm>
            <a:off x="5161725" y="1399791"/>
            <a:ext cx="3262825" cy="18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35" name="Google Shape;35;p3"/>
          <p:cNvSpPr/>
          <p:nvPr/>
        </p:nvSpPr>
        <p:spPr>
          <a:xfrm flipH="1">
            <a:off x="5156196" y="1401826"/>
            <a:ext cx="3268577" cy="1812993"/>
          </a:xfrm>
          <a:prstGeom prst="rtTriangle">
            <a:avLst/>
          </a:prstGeom>
          <a:solidFill>
            <a:srgbClr val="000000">
              <a:alpha val="3080"/>
            </a:srgb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" name="Google Shape;36;p3"/>
          <p:cNvGrpSpPr/>
          <p:nvPr/>
        </p:nvGrpSpPr>
        <p:grpSpPr>
          <a:xfrm>
            <a:off x="7666681" y="2077877"/>
            <a:ext cx="1148179" cy="2282764"/>
            <a:chOff x="7666681" y="2077877"/>
            <a:chExt cx="1148179" cy="2282764"/>
          </a:xfrm>
        </p:grpSpPr>
        <p:grpSp>
          <p:nvGrpSpPr>
            <p:cNvPr id="37" name="Google Shape;37;p3"/>
            <p:cNvGrpSpPr/>
            <p:nvPr/>
          </p:nvGrpSpPr>
          <p:grpSpPr>
            <a:xfrm>
              <a:off x="7666681" y="2077877"/>
              <a:ext cx="1148179" cy="2282764"/>
              <a:chOff x="3983627" y="1676395"/>
              <a:chExt cx="1449538" cy="2881914"/>
            </a:xfrm>
          </p:grpSpPr>
          <p:sp>
            <p:nvSpPr>
              <p:cNvPr id="38" name="Google Shape;38;p3"/>
              <p:cNvSpPr/>
              <p:nvPr/>
            </p:nvSpPr>
            <p:spPr>
              <a:xfrm rot="-5400000">
                <a:off x="3276827" y="2404608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66666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3"/>
              <p:cNvSpPr/>
              <p:nvPr/>
            </p:nvSpPr>
            <p:spPr>
              <a:xfrm rot="-5400000">
                <a:off x="3279465" y="2383195"/>
                <a:ext cx="2860500" cy="1446900"/>
              </a:xfrm>
              <a:prstGeom prst="roundRect">
                <a:avLst>
                  <a:gd fmla="val 4551" name="adj"/>
                </a:avLst>
              </a:prstGeom>
              <a:solidFill>
                <a:srgbClr val="33333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3"/>
              <p:cNvSpPr/>
              <p:nvPr/>
            </p:nvSpPr>
            <p:spPr>
              <a:xfrm>
                <a:off x="4473243" y="4318802"/>
                <a:ext cx="472800" cy="76800"/>
              </a:xfrm>
              <a:prstGeom prst="roundRect">
                <a:avLst>
                  <a:gd fmla="val 50000" name="adj"/>
                </a:avLst>
              </a:prstGeom>
              <a:solidFill>
                <a:srgbClr val="4B4B4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pic>
          <p:nvPicPr>
            <p:cNvPr descr="Mobile View" id="41" name="Google Shape;41;p3"/>
            <p:cNvPicPr preferRelativeResize="0"/>
            <p:nvPr/>
          </p:nvPicPr>
          <p:blipFill rotWithShape="1">
            <a:blip r:embed="rId3">
              <a:alphaModFix/>
            </a:blip>
            <a:srcRect b="4371" l="0" r="0" t="4362"/>
            <a:stretch/>
          </p:blipFill>
          <p:spPr>
            <a:xfrm>
              <a:off x="7720839" y="2222723"/>
              <a:ext cx="1037555" cy="183341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2" name="Google Shape;42;p3"/>
            <p:cNvSpPr/>
            <p:nvPr/>
          </p:nvSpPr>
          <p:spPr>
            <a:xfrm flipH="1">
              <a:off x="7722342" y="2222973"/>
              <a:ext cx="1037700" cy="1833000"/>
            </a:xfrm>
            <a:prstGeom prst="rtTriangle">
              <a:avLst/>
            </a:prstGeom>
            <a:solidFill>
              <a:srgbClr val="000000">
                <a:alpha val="3080"/>
              </a:srgb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" name="Google Shape;44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5" name="Google Shape;45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7" name="Google Shape;47;p4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48" name="Google Shape;48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1" name="Google Shape;51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2" name="Google Shape;52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4" name="Google Shape;54;p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5" name="Google Shape;55;p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6" name="Google Shape;56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59" name="Google Shape;59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0" name="Google Shape;60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1" name="Google Shape;61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2" name="Google Shape;62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3" name="Google Shape;63;p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4" name="Google Shape;64;p6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5" name="Google Shape;65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8" name="Google Shape;68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9" name="Google Shape;69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0" name="Google Shape;70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1" name="Google Shape;71;p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72" name="Google Shape;72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ONLY_1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8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78" name="Google Shape;78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79" name="Google Shape;79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0" name="Google Shape;80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1" name="Google Shape;81;p9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None/>
              <a:defRPr sz="30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2" name="Google Shape;82;p9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83" name="Google Shape;83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Google Shape;85;p10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86" name="Google Shape;86;p10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87" name="Google Shape;87;p10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88" name="Google Shape;88;p10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89" name="Google Shape;89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Relationship Id="rId4" Type="http://schemas.openxmlformats.org/officeDocument/2006/relationships/image" Target="../media/image3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7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 Chromebook laptop computer" id="135" name="Google Shape;135;p17"/>
          <p:cNvPicPr preferRelativeResize="0"/>
          <p:nvPr/>
        </p:nvPicPr>
        <p:blipFill rotWithShape="1">
          <a:blip r:embed="rId3">
            <a:alphaModFix/>
          </a:blip>
          <a:srcRect b="0" l="0" r="3344" t="0"/>
          <a:stretch/>
        </p:blipFill>
        <p:spPr>
          <a:xfrm>
            <a:off x="4996050" y="1623413"/>
            <a:ext cx="3905925" cy="189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36" name="Google Shape;136;p17"/>
          <p:cNvSpPr txBox="1"/>
          <p:nvPr>
            <p:ph type="ctrTitle"/>
          </p:nvPr>
        </p:nvSpPr>
        <p:spPr>
          <a:xfrm>
            <a:off x="653250" y="1703450"/>
            <a:ext cx="3787800" cy="1446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LITS</a:t>
            </a:r>
            <a:r>
              <a:rPr lang="en"/>
              <a:t> Segmentation</a:t>
            </a:r>
            <a:endParaRPr/>
          </a:p>
        </p:txBody>
      </p:sp>
      <p:sp>
        <p:nvSpPr>
          <p:cNvPr id="137" name="Google Shape;137;p17"/>
          <p:cNvSpPr txBox="1"/>
          <p:nvPr>
            <p:ph idx="1" type="subTitle"/>
          </p:nvPr>
        </p:nvSpPr>
        <p:spPr>
          <a:xfrm>
            <a:off x="729600" y="3607550"/>
            <a:ext cx="3787800" cy="82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Abhilash Datta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Fairy Mathur</a:t>
            </a:r>
            <a:endParaRPr/>
          </a:p>
        </p:txBody>
      </p:sp>
      <p:sp>
        <p:nvSpPr>
          <p:cNvPr id="138" name="Google Shape;138;p17"/>
          <p:cNvSpPr txBox="1"/>
          <p:nvPr/>
        </p:nvSpPr>
        <p:spPr>
          <a:xfrm>
            <a:off x="729600" y="648325"/>
            <a:ext cx="2054700" cy="40020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666666"/>
                </a:solidFill>
                <a:latin typeface="Lato"/>
                <a:ea typeface="Lato"/>
                <a:cs typeface="Lato"/>
                <a:sym typeface="Lato"/>
              </a:rPr>
              <a:t>1st September 2021</a:t>
            </a:r>
            <a:endParaRPr>
              <a:solidFill>
                <a:srgbClr val="666666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39" name="Google Shape;13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52650" y="1773091"/>
            <a:ext cx="3088776" cy="137776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26"/>
          <p:cNvSpPr txBox="1"/>
          <p:nvPr/>
        </p:nvSpPr>
        <p:spPr>
          <a:xfrm>
            <a:off x="729450" y="864300"/>
            <a:ext cx="7021200" cy="298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0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That’s All!</a:t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30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Innovative Ideas are welcomed anytime.</a:t>
            </a:r>
            <a:endParaRPr sz="2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FFFFFF"/>
                </a:solidFill>
                <a:latin typeface="Raleway"/>
                <a:ea typeface="Raleway"/>
                <a:cs typeface="Raleway"/>
                <a:sym typeface="Raleway"/>
              </a:rPr>
              <a:t>Thank You</a:t>
            </a:r>
            <a:endParaRPr sz="2800">
              <a:solidFill>
                <a:srgbClr val="FFFFFF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8"/>
          <p:cNvSpPr txBox="1"/>
          <p:nvPr>
            <p:ph type="title"/>
          </p:nvPr>
        </p:nvSpPr>
        <p:spPr>
          <a:xfrm>
            <a:off x="718075" y="1299700"/>
            <a:ext cx="8145300" cy="82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Main Task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8"/>
          <p:cNvSpPr txBox="1"/>
          <p:nvPr/>
        </p:nvSpPr>
        <p:spPr>
          <a:xfrm>
            <a:off x="806875" y="2270350"/>
            <a:ext cx="7294200" cy="12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❖"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We are segmenting out the liver from a CT scan volume using a UNET model.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❖"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LITS dataset consists of 131 CT scan volumes of liver and its segmentations.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indent="-3175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Raleway"/>
              <a:buChar char="❖"/>
            </a:pPr>
            <a:r>
              <a:rPr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We are fine-tuning fastai’s pretrained UNET Model for Liver Segmentation.</a:t>
            </a:r>
            <a:endParaRPr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Google Shape;150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44163" y="1209375"/>
            <a:ext cx="5255674" cy="3569150"/>
          </a:xfrm>
          <a:prstGeom prst="rect">
            <a:avLst/>
          </a:prstGeom>
          <a:noFill/>
          <a:ln>
            <a:noFill/>
          </a:ln>
        </p:spPr>
      </p:pic>
      <p:sp>
        <p:nvSpPr>
          <p:cNvPr id="151" name="Google Shape;151;p19"/>
          <p:cNvSpPr txBox="1"/>
          <p:nvPr>
            <p:ph type="title"/>
          </p:nvPr>
        </p:nvSpPr>
        <p:spPr>
          <a:xfrm>
            <a:off x="622000" y="386775"/>
            <a:ext cx="53142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Glimpse of </a:t>
            </a:r>
            <a:r>
              <a:rPr lang="en"/>
              <a:t>UNET Model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2"/>
        </a:solidFill>
      </p:bgPr>
    </p:bg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0"/>
          <p:cNvSpPr txBox="1"/>
          <p:nvPr>
            <p:ph type="title"/>
          </p:nvPr>
        </p:nvSpPr>
        <p:spPr>
          <a:xfrm>
            <a:off x="622000" y="386775"/>
            <a:ext cx="53142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Glimpse of Data</a:t>
            </a:r>
            <a:endParaRPr/>
          </a:p>
        </p:txBody>
      </p:sp>
      <p:pic>
        <p:nvPicPr>
          <p:cNvPr id="157" name="Google Shape;157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6950" y="1403412"/>
            <a:ext cx="8510100" cy="233667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0"/>
          <p:cNvSpPr txBox="1"/>
          <p:nvPr/>
        </p:nvSpPr>
        <p:spPr>
          <a:xfrm>
            <a:off x="2651550" y="3989275"/>
            <a:ext cx="3840900" cy="61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  <a:latin typeface="Raleway"/>
                <a:ea typeface="Raleway"/>
                <a:cs typeface="Raleway"/>
                <a:sym typeface="Raleway"/>
              </a:rPr>
              <a:t>The dataset consist of 131 CT scan volumes and segmentations of liver</a:t>
            </a:r>
            <a:endParaRPr b="1">
              <a:solidFill>
                <a:schemeClr val="lt1"/>
              </a:solidFill>
              <a:latin typeface="Raleway"/>
              <a:ea typeface="Raleway"/>
              <a:cs typeface="Raleway"/>
              <a:sym typeface="Raleway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1"/>
          <p:cNvSpPr txBox="1"/>
          <p:nvPr>
            <p:ph type="title"/>
          </p:nvPr>
        </p:nvSpPr>
        <p:spPr>
          <a:xfrm>
            <a:off x="730000" y="1318650"/>
            <a:ext cx="3300900" cy="178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Generation and Training Strategy</a:t>
            </a:r>
            <a:endParaRPr sz="3000"/>
          </a:p>
        </p:txBody>
      </p:sp>
      <p:sp>
        <p:nvSpPr>
          <p:cNvPr id="164" name="Google Shape;164;p21"/>
          <p:cNvSpPr txBox="1"/>
          <p:nvPr>
            <p:ph idx="1" type="subTitle"/>
          </p:nvPr>
        </p:nvSpPr>
        <p:spPr>
          <a:xfrm>
            <a:off x="724950" y="3313925"/>
            <a:ext cx="29550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For generating sufficient data for training.</a:t>
            </a:r>
            <a:endParaRPr sz="1300"/>
          </a:p>
        </p:txBody>
      </p:sp>
      <p:sp>
        <p:nvSpPr>
          <p:cNvPr id="165" name="Google Shape;165;p21"/>
          <p:cNvSpPr txBox="1"/>
          <p:nvPr/>
        </p:nvSpPr>
        <p:spPr>
          <a:xfrm>
            <a:off x="5207600" y="3521563"/>
            <a:ext cx="3300900" cy="51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accent1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66" name="Google Shape;166;p21"/>
          <p:cNvSpPr txBox="1"/>
          <p:nvPr>
            <p:ph idx="2" type="body"/>
          </p:nvPr>
        </p:nvSpPr>
        <p:spPr>
          <a:xfrm>
            <a:off x="4972250" y="778350"/>
            <a:ext cx="3771600" cy="3586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A3B41"/>
              </a:buClr>
              <a:buSzPts val="1500"/>
              <a:buChar char="❖"/>
            </a:pP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Each of the 131 liver CT scan volumes contains 75 channels.</a:t>
            </a:r>
            <a:endParaRPr sz="1500">
              <a:solidFill>
                <a:srgbClr val="3A3B41"/>
              </a:solidFill>
              <a:highlight>
                <a:schemeClr val="lt1"/>
              </a:highlight>
              <a:latin typeface="Raleway Thin"/>
              <a:ea typeface="Raleway Thin"/>
              <a:cs typeface="Raleway Thin"/>
              <a:sym typeface="Raleway Thin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A3B41"/>
              </a:solidFill>
              <a:highlight>
                <a:schemeClr val="lt1"/>
              </a:highlight>
              <a:latin typeface="Raleway Thin"/>
              <a:ea typeface="Raleway Thin"/>
              <a:cs typeface="Raleway Thin"/>
              <a:sym typeface="Raleway Thin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3A3B41"/>
              </a:buClr>
              <a:buSzPts val="1500"/>
              <a:buChar char="❖"/>
            </a:pP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Training a 2D UNET with 131 x 75              2D images would </a:t>
            </a: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yield</a:t>
            </a: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 better results as </a:t>
            </a: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compared</a:t>
            </a: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 to training a 3D UNET with only 131 images. </a:t>
            </a:r>
            <a:endParaRPr sz="1500">
              <a:solidFill>
                <a:srgbClr val="3A3B4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A3B4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3A3B41"/>
              </a:buClr>
              <a:buSzPts val="1500"/>
              <a:buFont typeface="Montserrat"/>
              <a:buChar char="❖"/>
            </a:pP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We also augmented the 2D images to generate sufficient images for our training. </a:t>
            </a:r>
            <a:endParaRPr sz="1500">
              <a:solidFill>
                <a:srgbClr val="3A3B4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2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Transfer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Learning</a:t>
            </a:r>
            <a:endParaRPr/>
          </a:p>
        </p:txBody>
      </p:sp>
      <p:sp>
        <p:nvSpPr>
          <p:cNvPr id="172" name="Google Shape;172;p22"/>
          <p:cNvSpPr txBox="1"/>
          <p:nvPr>
            <p:ph idx="2" type="body"/>
          </p:nvPr>
        </p:nvSpPr>
        <p:spPr>
          <a:xfrm>
            <a:off x="4917525" y="1315200"/>
            <a:ext cx="3901200" cy="266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3A3B41"/>
              </a:buClr>
              <a:buSzPts val="1500"/>
              <a:buChar char="❖"/>
            </a:pPr>
            <a:r>
              <a:rPr lang="en" sz="1500">
                <a:solidFill>
                  <a:srgbClr val="3A3B41"/>
                </a:solidFill>
                <a:highlight>
                  <a:srgbClr val="F9FAFF"/>
                </a:highlight>
                <a:latin typeface="Raleway Thin"/>
                <a:ea typeface="Raleway Thin"/>
                <a:cs typeface="Raleway Thin"/>
                <a:sym typeface="Raleway Thin"/>
              </a:rPr>
              <a:t>I</a:t>
            </a: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n transfer learning, a machine exploits the knowledge gained from a previous task to improve generalization about another</a:t>
            </a: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Montserrat"/>
                <a:ea typeface="Montserrat"/>
                <a:cs typeface="Montserrat"/>
                <a:sym typeface="Montserrat"/>
              </a:rPr>
              <a:t>.</a:t>
            </a:r>
            <a:endParaRPr sz="1500">
              <a:solidFill>
                <a:srgbClr val="3A3B4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45720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500">
              <a:solidFill>
                <a:srgbClr val="3A3B4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-323850" lvl="0" marL="457200" rtl="0" algn="l">
              <a:spcBef>
                <a:spcPts val="1000"/>
              </a:spcBef>
              <a:spcAft>
                <a:spcPts val="0"/>
              </a:spcAft>
              <a:buClr>
                <a:srgbClr val="3A3B41"/>
              </a:buClr>
              <a:buSzPts val="1500"/>
              <a:buFont typeface="Montserrat"/>
              <a:buChar char="❖"/>
            </a:pP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W</a:t>
            </a:r>
            <a:r>
              <a:rPr lang="en" sz="1500">
                <a:solidFill>
                  <a:srgbClr val="3A3B41"/>
                </a:solidFill>
                <a:highlight>
                  <a:schemeClr val="lt1"/>
                </a:highlight>
                <a:latin typeface="Raleway Thin"/>
                <a:ea typeface="Raleway Thin"/>
                <a:cs typeface="Raleway Thin"/>
                <a:sym typeface="Raleway Thin"/>
              </a:rPr>
              <a:t>e can achieve higher accuracies via fine-tuning pretrained models.</a:t>
            </a:r>
            <a:endParaRPr sz="1500">
              <a:solidFill>
                <a:srgbClr val="3A3B41"/>
              </a:solidFill>
              <a:highlight>
                <a:schemeClr val="lt1"/>
              </a:highlight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9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sz="1600"/>
          </a:p>
          <a:p>
            <a:pPr indent="0" lvl="0" marL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/>
          <p:nvPr/>
        </p:nvSpPr>
        <p:spPr>
          <a:xfrm rot="10592382">
            <a:off x="5513499" y="1303456"/>
            <a:ext cx="2689002" cy="2689002"/>
          </a:xfrm>
          <a:prstGeom prst="blockArc">
            <a:avLst>
              <a:gd fmla="val 2707861" name="adj1"/>
              <a:gd fmla="val 5650264" name="adj2"/>
              <a:gd fmla="val 7730" name="adj3"/>
            </a:avLst>
          </a:prstGeom>
          <a:solidFill>
            <a:srgbClr val="EFEF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3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Fine - Tuning Fastai’s UNET Learner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3"/>
          <p:cNvSpPr txBox="1"/>
          <p:nvPr>
            <p:ph idx="1" type="subTitle"/>
          </p:nvPr>
        </p:nvSpPr>
        <p:spPr>
          <a:xfrm>
            <a:off x="724950" y="3313925"/>
            <a:ext cx="30684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  <a:buNone/>
            </a:pPr>
            <a:r>
              <a:rPr lang="en" sz="1300"/>
              <a:t>Reached 99.8% accuracy only in 5 epoch</a:t>
            </a:r>
            <a:endParaRPr sz="1300"/>
          </a:p>
        </p:txBody>
      </p:sp>
      <p:sp>
        <p:nvSpPr>
          <p:cNvPr id="180" name="Google Shape;180;p23"/>
          <p:cNvSpPr txBox="1"/>
          <p:nvPr>
            <p:ph idx="2" type="body"/>
          </p:nvPr>
        </p:nvSpPr>
        <p:spPr>
          <a:xfrm>
            <a:off x="6038550" y="2005088"/>
            <a:ext cx="1638900" cy="6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3600">
                <a:solidFill>
                  <a:schemeClr val="dk1"/>
                </a:solidFill>
              </a:rPr>
              <a:t>99.8</a:t>
            </a:r>
            <a:r>
              <a:rPr b="1" lang="en" sz="3600">
                <a:solidFill>
                  <a:schemeClr val="dk1"/>
                </a:solidFill>
              </a:rPr>
              <a:t>%</a:t>
            </a:r>
            <a:endParaRPr sz="3600">
              <a:solidFill>
                <a:schemeClr val="dk1"/>
              </a:solidFill>
            </a:endParaRPr>
          </a:p>
          <a:p>
            <a:pPr indent="0" lvl="0" marL="0" rtl="0" algn="ctr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b="1" sz="2400">
              <a:solidFill>
                <a:schemeClr val="dk1"/>
              </a:solidFill>
            </a:endParaRPr>
          </a:p>
        </p:txBody>
      </p:sp>
      <p:sp>
        <p:nvSpPr>
          <p:cNvPr id="181" name="Google Shape;181;p23"/>
          <p:cNvSpPr/>
          <p:nvPr/>
        </p:nvSpPr>
        <p:spPr>
          <a:xfrm>
            <a:off x="5513395" y="1303367"/>
            <a:ext cx="2688900" cy="2688900"/>
          </a:xfrm>
          <a:prstGeom prst="blockArc">
            <a:avLst>
              <a:gd fmla="val 16211102" name="adj1"/>
              <a:gd fmla="val 16127776" name="adj2"/>
              <a:gd fmla="val 8319" name="adj3"/>
            </a:avLst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23"/>
          <p:cNvSpPr txBox="1"/>
          <p:nvPr>
            <p:ph idx="2" type="body"/>
          </p:nvPr>
        </p:nvSpPr>
        <p:spPr>
          <a:xfrm>
            <a:off x="5877325" y="2792163"/>
            <a:ext cx="19611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Foreground </a:t>
            </a:r>
            <a:endParaRPr/>
          </a:p>
          <a:p>
            <a:pPr indent="0" lvl="0" marL="0" rtl="0" algn="ctr">
              <a:lnSpc>
                <a:spcPct val="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Accuracy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 txBox="1"/>
          <p:nvPr>
            <p:ph type="title"/>
          </p:nvPr>
        </p:nvSpPr>
        <p:spPr>
          <a:xfrm>
            <a:off x="447425" y="273125"/>
            <a:ext cx="1715100" cy="67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Training</a:t>
            </a:r>
            <a:endParaRPr b="0"/>
          </a:p>
        </p:txBody>
      </p:sp>
      <p:pic>
        <p:nvPicPr>
          <p:cNvPr id="188" name="Google Shape;18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3275" y="1023425"/>
            <a:ext cx="5817444" cy="3528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5"/>
          <p:cNvSpPr txBox="1"/>
          <p:nvPr>
            <p:ph type="title"/>
          </p:nvPr>
        </p:nvSpPr>
        <p:spPr>
          <a:xfrm>
            <a:off x="727650" y="-7610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Results</a:t>
            </a:r>
            <a:endParaRPr sz="3000"/>
          </a:p>
        </p:txBody>
      </p:sp>
      <p:pic>
        <p:nvPicPr>
          <p:cNvPr id="194" name="Google Shape;19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09537" y="1333225"/>
            <a:ext cx="2689450" cy="3652623"/>
          </a:xfrm>
          <a:prstGeom prst="rect">
            <a:avLst/>
          </a:prstGeom>
          <a:noFill/>
          <a:ln>
            <a:noFill/>
          </a:ln>
        </p:spPr>
      </p:pic>
      <p:pic>
        <p:nvPicPr>
          <p:cNvPr id="195" name="Google Shape;195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45013" y="1257025"/>
            <a:ext cx="2689449" cy="3711300"/>
          </a:xfrm>
          <a:prstGeom prst="rect">
            <a:avLst/>
          </a:prstGeom>
          <a:noFill/>
          <a:ln>
            <a:noFill/>
          </a:ln>
        </p:spPr>
      </p:pic>
      <p:sp>
        <p:nvSpPr>
          <p:cNvPr id="196" name="Google Shape;196;p25"/>
          <p:cNvSpPr txBox="1"/>
          <p:nvPr/>
        </p:nvSpPr>
        <p:spPr>
          <a:xfrm>
            <a:off x="2072050" y="868875"/>
            <a:ext cx="81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Actual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7" name="Google Shape;197;p25"/>
          <p:cNvSpPr txBox="1"/>
          <p:nvPr/>
        </p:nvSpPr>
        <p:spPr>
          <a:xfrm>
            <a:off x="4919400" y="868875"/>
            <a:ext cx="81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Actual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8" name="Google Shape;198;p25"/>
          <p:cNvSpPr txBox="1"/>
          <p:nvPr/>
        </p:nvSpPr>
        <p:spPr>
          <a:xfrm>
            <a:off x="3371250" y="868875"/>
            <a:ext cx="12009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Predicted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99" name="Google Shape;199;p25"/>
          <p:cNvSpPr txBox="1"/>
          <p:nvPr/>
        </p:nvSpPr>
        <p:spPr>
          <a:xfrm>
            <a:off x="6229950" y="868875"/>
            <a:ext cx="11076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Predicted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